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B9"/>
    <a:srgbClr val="022E5E"/>
    <a:srgbClr val="21C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01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20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53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89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5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53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00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63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44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44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81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0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46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75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2D050"/>
            </a:gs>
            <a:gs pos="33000">
              <a:schemeClr val="accent6">
                <a:lumMod val="60000"/>
                <a:lumOff val="40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A2A5-1BB2-4C0A-803C-15D3BEC12BFD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098C6-8B61-4278-9092-E457AE15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1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8503" y="483325"/>
            <a:ext cx="9144000" cy="897392"/>
          </a:xfrm>
        </p:spPr>
        <p:txBody>
          <a:bodyPr>
            <a:normAutofit/>
          </a:bodyPr>
          <a:lstStyle/>
          <a:p>
            <a:r>
              <a:rPr lang="it-IT" sz="4800" dirty="0" smtClean="0"/>
              <a:t>LA FOGLIA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256" y="2325291"/>
            <a:ext cx="8915399" cy="1126283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 STRUTTURA DELLA FOGLIA</a:t>
            </a:r>
            <a:endParaRPr lang="it-IT" sz="3200" b="1" dirty="0"/>
          </a:p>
          <a:p>
            <a:endParaRPr lang="it-IT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rco 3"/>
          <p:cNvSpPr/>
          <p:nvPr/>
        </p:nvSpPr>
        <p:spPr>
          <a:xfrm flipV="1">
            <a:off x="-2560320" y="4431322"/>
            <a:ext cx="3671668" cy="675249"/>
          </a:xfrm>
          <a:prstGeom prst="arc">
            <a:avLst>
              <a:gd name="adj1" fmla="val 16200000"/>
              <a:gd name="adj2" fmla="val 3329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18" y="-138887"/>
            <a:ext cx="5715000" cy="2857500"/>
          </a:xfrm>
          <a:prstGeom prst="rect">
            <a:avLst/>
          </a:prstGeom>
          <a:effectLst>
            <a:softEdge rad="279400"/>
          </a:effectLst>
        </p:spPr>
      </p:pic>
      <p:cxnSp>
        <p:nvCxnSpPr>
          <p:cNvPr id="12" name="Connettore diritto 11"/>
          <p:cNvCxnSpPr/>
          <p:nvPr/>
        </p:nvCxnSpPr>
        <p:spPr>
          <a:xfrm flipH="1">
            <a:off x="6049108" y="1828800"/>
            <a:ext cx="562707" cy="465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726976" y="3233484"/>
            <a:ext cx="241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picciolo: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628503" y="3695149"/>
            <a:ext cx="3643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SORREGGE LA FOGLIA E LA COLLEGA AL RAMO.</a:t>
            </a:r>
          </a:p>
          <a:p>
            <a:r>
              <a:rPr lang="it-IT" sz="2000" b="1" dirty="0" smtClean="0"/>
              <a:t>ALCUNE FOGLIE SPROVVISTE DI PICCIOLO SI COLLEGANO TRAMITE SESSILI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891956" y="5326365"/>
            <a:ext cx="2877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nervature:</a:t>
            </a:r>
          </a:p>
          <a:p>
            <a:r>
              <a:rPr lang="it-IT" sz="2000" b="1" dirty="0" smtClean="0"/>
              <a:t>Servono a trasportare</a:t>
            </a:r>
          </a:p>
          <a:p>
            <a:r>
              <a:rPr lang="it-IT" sz="2000" b="1" dirty="0" smtClean="0"/>
              <a:t>La linfa sia grezza sia elaborata</a:t>
            </a:r>
            <a:endParaRPr lang="it-IT" sz="2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82485" y="3011933"/>
            <a:ext cx="27009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lamina:</a:t>
            </a:r>
          </a:p>
          <a:p>
            <a:r>
              <a:rPr lang="it-IT" sz="2000" b="1" dirty="0" smtClean="0"/>
              <a:t>serve per catturare la luce</a:t>
            </a:r>
          </a:p>
          <a:p>
            <a:r>
              <a:rPr lang="it-IT" sz="2000" b="1" dirty="0"/>
              <a:t>e</a:t>
            </a:r>
            <a:r>
              <a:rPr lang="it-IT" sz="2000" b="1" dirty="0" smtClean="0"/>
              <a:t>d è divisa in</a:t>
            </a:r>
          </a:p>
          <a:p>
            <a:r>
              <a:rPr lang="it-IT" sz="2000" b="1" dirty="0"/>
              <a:t>p</a:t>
            </a:r>
            <a:r>
              <a:rPr lang="it-IT" sz="2000" b="1" dirty="0" smtClean="0"/>
              <a:t>agina superiore </a:t>
            </a:r>
          </a:p>
          <a:p>
            <a:r>
              <a:rPr lang="it-IT" sz="2000" b="1" dirty="0"/>
              <a:t>e</a:t>
            </a:r>
            <a:r>
              <a:rPr lang="it-IT" sz="2000" b="1" dirty="0" smtClean="0"/>
              <a:t> maggiore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97912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824862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 smtClean="0"/>
              <a:t>LA SEZIONE DELLA FOGLIA</a:t>
            </a:r>
            <a:endParaRPr lang="it-IT" sz="4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416" y="1603717"/>
            <a:ext cx="8018584" cy="5071403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041009" y="2715065"/>
            <a:ext cx="313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tessuto lacunoso</a:t>
            </a:r>
          </a:p>
          <a:p>
            <a:r>
              <a:rPr lang="it-IT" sz="2400" b="1" dirty="0" smtClean="0"/>
              <a:t>E a palizzata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981047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5840" y="1303607"/>
            <a:ext cx="4908868" cy="1453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L’ epidermide superiore:                                                               formato da cellule che                                                           lasciano attraversare la luce</a:t>
            </a:r>
          </a:p>
          <a:p>
            <a:pPr marL="0" indent="0">
              <a:buNone/>
            </a:pP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8639" y="5219114"/>
            <a:ext cx="396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cuticola:</a:t>
            </a:r>
          </a:p>
          <a:p>
            <a:r>
              <a:rPr lang="it-IT" sz="2400" b="1" dirty="0" smtClean="0"/>
              <a:t>Che è uno strato protettivo impermeabile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79765" y="225083"/>
            <a:ext cx="351223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L’epidermide inferiore:</a:t>
            </a:r>
          </a:p>
          <a:p>
            <a:r>
              <a:rPr lang="it-IT" sz="2400" b="1" dirty="0" smtClean="0"/>
              <a:t>Dove si trovano i due stomi aperto e chiuso protetti da cellule guardiani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73327" y="5219114"/>
            <a:ext cx="4234377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funzioni sono:</a:t>
            </a:r>
          </a:p>
          <a:p>
            <a:r>
              <a:rPr lang="it-IT" sz="2400" b="1" dirty="0" smtClean="0"/>
              <a:t>La fotosintesi clorofilliana</a:t>
            </a:r>
          </a:p>
          <a:p>
            <a:r>
              <a:rPr lang="it-IT" sz="2400" b="1" dirty="0" smtClean="0"/>
              <a:t>La respirazione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e la traspirazione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792307" y="2405576"/>
            <a:ext cx="3010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sistema dei vasi: </a:t>
            </a:r>
            <a:r>
              <a:rPr lang="it-IT" sz="2400" b="1" dirty="0" smtClean="0">
                <a:solidFill>
                  <a:srgbClr val="FF0000"/>
                </a:solidFill>
              </a:rPr>
              <a:t>legnosi</a:t>
            </a:r>
            <a:r>
              <a:rPr lang="it-IT" sz="2400" b="1" dirty="0" smtClean="0"/>
              <a:t> che trasportano acqua e Sali minerali</a:t>
            </a:r>
          </a:p>
          <a:p>
            <a:r>
              <a:rPr lang="it-IT" sz="2400" b="1" dirty="0" err="1">
                <a:solidFill>
                  <a:srgbClr val="FF0000"/>
                </a:solidFill>
              </a:rPr>
              <a:t>c</a:t>
            </a:r>
            <a:r>
              <a:rPr lang="it-IT" sz="2400" b="1" dirty="0" err="1" smtClean="0">
                <a:solidFill>
                  <a:srgbClr val="FF0000"/>
                </a:solidFill>
              </a:rPr>
              <a:t>ibrosi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per raccogliere gli zuccheri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endParaRPr lang="it-IT" sz="24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6" y="1995488"/>
            <a:ext cx="3938954" cy="4194297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27" y="1885950"/>
            <a:ext cx="4164037" cy="3086100"/>
          </a:xfrm>
          <a:prstGeom prst="rect">
            <a:avLst/>
          </a:prstGeom>
          <a:effectLst>
            <a:softEdge rad="52070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50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180" y="117673"/>
            <a:ext cx="8911687" cy="86706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LA FOTOSINTESI CLOROFILIANA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302" y="1852246"/>
            <a:ext cx="5908430" cy="1116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LA FOTOSINTESI AVVIENE                                                       ATTRAVERSO LA SEGUENTE FORMULA:</a:t>
            </a:r>
          </a:p>
          <a:p>
            <a:pPr marL="0" indent="0">
              <a:buNone/>
            </a:pP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8" y="2638644"/>
            <a:ext cx="7129097" cy="2172507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CasellaDiTesto 5"/>
          <p:cNvSpPr txBox="1"/>
          <p:nvPr/>
        </p:nvSpPr>
        <p:spPr>
          <a:xfrm>
            <a:off x="8454683" y="3472323"/>
            <a:ext cx="3263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FOTOSINTESI AVVIENE NEI CLOROPLASTI CHE CONTENGONO CLOROFILLA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7644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0726" y="13598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/>
              <a:t>LA RESPIRAZIONE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44062" y="1363617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</a:t>
            </a:r>
            <a:r>
              <a:rPr lang="it-IT" sz="2400" b="1" dirty="0" smtClean="0"/>
              <a:t>a respirazione è un processo durante il quale il glucosio e il carburante vengono </a:t>
            </a:r>
          </a:p>
          <a:p>
            <a:r>
              <a:rPr lang="it-IT" sz="2400" b="1" dirty="0" smtClean="0"/>
              <a:t>Smontati. La formula è: </a:t>
            </a:r>
            <a:endParaRPr lang="it-IT" sz="2400" b="1" dirty="0"/>
          </a:p>
        </p:txBody>
      </p:sp>
      <p:sp>
        <p:nvSpPr>
          <p:cNvPr id="5" name="Freccia in giù 4"/>
          <p:cNvSpPr/>
          <p:nvPr/>
        </p:nvSpPr>
        <p:spPr>
          <a:xfrm>
            <a:off x="2053883" y="3302609"/>
            <a:ext cx="379828" cy="61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21" y="4174800"/>
            <a:ext cx="5274627" cy="141007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CasellaDiTesto 6"/>
          <p:cNvSpPr txBox="1"/>
          <p:nvPr/>
        </p:nvSpPr>
        <p:spPr>
          <a:xfrm>
            <a:off x="8117058" y="993747"/>
            <a:ext cx="4600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Il processo della respirazione</a:t>
            </a:r>
          </a:p>
          <a:p>
            <a:r>
              <a:rPr lang="it-IT" sz="3200" b="1" dirty="0" smtClean="0"/>
              <a:t>È inverso a quello della fotosintesi</a:t>
            </a:r>
            <a:endParaRPr lang="it-IT" sz="3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87" y="3601329"/>
            <a:ext cx="4321202" cy="29964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044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LA TRASPIRAZIONE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4926" y="1905000"/>
            <a:ext cx="8915400" cy="2275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 smtClean="0"/>
              <a:t>LA PERDITA DI VAPOREA ACQUEO DELLE PIANTE E SI CHIAMA TRASPIRAZIONE AVVIENE GRAZIE AGLI STOMI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1" y="3042557"/>
            <a:ext cx="6770914" cy="3894190"/>
          </a:xfrm>
          <a:prstGeom prst="rect">
            <a:avLst/>
          </a:prstGeom>
          <a:effectLst>
            <a:softEdge rad="596900"/>
          </a:effectLst>
        </p:spPr>
      </p:pic>
    </p:spTree>
    <p:extLst>
      <p:ext uri="{BB962C8B-B14F-4D97-AF65-F5344CB8AC3E}">
        <p14:creationId xmlns:p14="http://schemas.microsoft.com/office/powerpoint/2010/main" val="65960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78858" y="304800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atin typeface="Viner Hand ITC" panose="03070502030502020203" pitchFamily="66" charset="0"/>
              </a:rPr>
              <a:t>CREATO DA LUIGI CALORE CAPONE VITO CAPPETTA GAETANO</a:t>
            </a:r>
            <a:endParaRPr lang="it-IT" sz="4400" b="1" dirty="0">
              <a:latin typeface="Viner Hand ITC" panose="03070502030502020203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08514" y="3284583"/>
            <a:ext cx="624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radley Hand ITC" panose="03070402050302030203" pitchFamily="66" charset="0"/>
              </a:rPr>
              <a:t>GRAZIE PER LA VISIONE</a:t>
            </a:r>
            <a:endParaRPr lang="it-IT" sz="6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40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213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Bradley Hand ITC</vt:lpstr>
      <vt:lpstr>Century Gothic</vt:lpstr>
      <vt:lpstr>Viner Hand ITC</vt:lpstr>
      <vt:lpstr>Wingdings 3</vt:lpstr>
      <vt:lpstr>Filo</vt:lpstr>
      <vt:lpstr>LA FOGLIA</vt:lpstr>
      <vt:lpstr>LA SEZIONE DELLA FOGLIA</vt:lpstr>
      <vt:lpstr>Presentazione standard di PowerPoint</vt:lpstr>
      <vt:lpstr>LA FOTOSINTESI CLOROFILIANA</vt:lpstr>
      <vt:lpstr>Presentazione standard di PowerPoint</vt:lpstr>
      <vt:lpstr>LA TRASPIRAZIONE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FOGLIA</dc:title>
  <dc:creator>francesco cappetta</dc:creator>
  <cp:lastModifiedBy>2 B</cp:lastModifiedBy>
  <cp:revision>21</cp:revision>
  <dcterms:created xsi:type="dcterms:W3CDTF">2019-03-28T14:19:16Z</dcterms:created>
  <dcterms:modified xsi:type="dcterms:W3CDTF">2019-03-29T11:40:52Z</dcterms:modified>
</cp:coreProperties>
</file>